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1" r:id="rId7"/>
    <p:sldId id="266" r:id="rId8"/>
    <p:sldId id="260" r:id="rId9"/>
    <p:sldId id="263" r:id="rId10"/>
    <p:sldId id="264" r:id="rId11"/>
    <p:sldId id="26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94648"/>
  </p:normalViewPr>
  <p:slideViewPr>
    <p:cSldViewPr snapToGrid="0" snapToObjects="1">
      <p:cViewPr>
        <p:scale>
          <a:sx n="96" d="100"/>
          <a:sy n="96" d="100"/>
        </p:scale>
        <p:origin x="1208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595E5-6C16-404B-BBE1-FA6B2AA865B2}" type="datetimeFigureOut">
              <a:rPr lang="en-US" smtClean="0"/>
              <a:t>6/8/16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Click to edit Master text styles</a:t>
            </a:r>
          </a:p>
          <a:p>
            <a:pPr lvl="1"/>
            <a:r>
              <a:rPr lang="it-IT" smtClean="0"/>
              <a:t>Second level</a:t>
            </a:r>
          </a:p>
          <a:p>
            <a:pPr lvl="2"/>
            <a:r>
              <a:rPr lang="it-IT" smtClean="0"/>
              <a:t>Third level</a:t>
            </a:r>
          </a:p>
          <a:p>
            <a:pPr lvl="3"/>
            <a:r>
              <a:rPr lang="it-IT" smtClean="0"/>
              <a:t>Fourth level</a:t>
            </a:r>
          </a:p>
          <a:p>
            <a:pPr lvl="4"/>
            <a:r>
              <a:rPr lang="it-IT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A04C5-0CF9-4C4D-B09F-A7D4015D820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10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A04C5-0CF9-4C4D-B09F-A7D4015D82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48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dirty="0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smtClean="0"/>
              <a:t>Física no 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Ludman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Z</a:t>
            </a:r>
          </a:p>
        </p:txBody>
      </p:sp>
      <p:pic>
        <p:nvPicPr>
          <p:cNvPr id="6" name="Picture 5" descr="Visão de ci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57" y="2853817"/>
            <a:ext cx="5687992" cy="3228014"/>
          </a:xfrm>
          <a:prstGeom prst="rect">
            <a:avLst/>
          </a:prstGeom>
        </p:spPr>
      </p:pic>
      <p:pic>
        <p:nvPicPr>
          <p:cNvPr id="8" name="Picture 7" descr="Grafico Posições 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208"/>
            <a:ext cx="6155992" cy="337362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75495" y="6062645"/>
            <a:ext cx="2864567" cy="773995"/>
            <a:chOff x="1705175" y="5874517"/>
            <a:chExt cx="2864567" cy="7739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05175" y="5980124"/>
                  <a:ext cx="2864567" cy="668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z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: </a:t>
                  </a:r>
                  <a:r>
                    <a:rPr lang="pt-BR" sz="24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F</a:t>
                  </a:r>
                  <a:r>
                    <a:rPr lang="pt-BR" sz="2400" baseline="-250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ar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- 𝑣</a:t>
                  </a:r>
                  <a:r>
                    <a:rPr lang="pt-BR" sz="2400" baseline="-250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z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 + </a:t>
                  </a:r>
                  <a:r>
                    <a:rPr lang="pt-BR" sz="24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P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 = 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m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bg-BG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pt-BR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5175" y="5980124"/>
                  <a:ext cx="2864567" cy="6683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04" b="-733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1978636" y="5901474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 charset="0"/>
                  <a:ea typeface="Cambria Math" charset="0"/>
                  <a:cs typeface="Cambria Math" charset="0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1973" y="5874517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 charset="0"/>
                  <a:ea typeface="Cambria Math" charset="0"/>
                  <a:cs typeface="Cambria Math" charset="0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92586" y="5912584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BR" sz="2400" dirty="0" smtClean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80186" y="5923888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pt-BR" sz="2400" dirty="0" smtClean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17823" y="6003400"/>
              <a:ext cx="27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>
                  <a:latin typeface="Cambria Math" charset="0"/>
                  <a:ea typeface="Cambria Math" charset="0"/>
                  <a:cs typeface="Cambria Math" charset="0"/>
                </a:rPr>
                <a:t>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3200" dirty="0" smtClean="0"/>
              <a:t>Então, qual o menor ângulo que ele poderia ter chutado a bola?</a:t>
            </a:r>
            <a:endParaRPr lang="pt-BR" sz="3200" dirty="0"/>
          </a:p>
        </p:txBody>
      </p:sp>
      <p:pic>
        <p:nvPicPr>
          <p:cNvPr id="5" name="Picture 4" descr="Gráfico altura máxima da bo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65" y="2468427"/>
            <a:ext cx="5067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REFERENCIAS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-1" y="2146852"/>
            <a:ext cx="12085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www.ifsc.usp.br</a:t>
            </a:r>
            <a:r>
              <a:rPr lang="pt-BR" dirty="0"/>
              <a:t>/</a:t>
            </a:r>
            <a:r>
              <a:rPr lang="pt-BR" dirty="0" err="1"/>
              <a:t>index.php?option</a:t>
            </a:r>
            <a:r>
              <a:rPr lang="pt-BR" dirty="0"/>
              <a:t>=</a:t>
            </a:r>
            <a:r>
              <a:rPr lang="pt-BR" dirty="0" err="1"/>
              <a:t>com_content&amp;view</a:t>
            </a:r>
            <a:r>
              <a:rPr lang="pt-BR" dirty="0"/>
              <a:t>=</a:t>
            </a:r>
            <a:r>
              <a:rPr lang="pt-BR" dirty="0" err="1"/>
              <a:t>article&amp;id</a:t>
            </a:r>
            <a:r>
              <a:rPr lang="pt-BR" dirty="0"/>
              <a:t>=1225:a-fisica-no-esporte&amp;catid=7:noticias&amp;Itemid=224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3287579"/>
            <a:ext cx="10813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iopscience.iop.org</a:t>
            </a:r>
            <a:r>
              <a:rPr lang="pt-BR" dirty="0"/>
              <a:t>/</a:t>
            </a:r>
            <a:r>
              <a:rPr lang="pt-BR" dirty="0" err="1"/>
              <a:t>article</a:t>
            </a:r>
            <a:r>
              <a:rPr lang="pt-BR" dirty="0"/>
              <a:t>/10.1088/1367-2630/12/9/093004/</a:t>
            </a:r>
            <a:r>
              <a:rPr lang="pt-BR" dirty="0" err="1"/>
              <a:t>meta;jsessionid</a:t>
            </a:r>
            <a:r>
              <a:rPr lang="pt-BR" dirty="0"/>
              <a:t>=FA371AF7DD0BBE844A1F76D2A9230AE7.c5.iopscience.cld.iop.org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4953976"/>
            <a:ext cx="715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www.if.ufrj.br</a:t>
            </a:r>
            <a:r>
              <a:rPr lang="pt-BR" dirty="0"/>
              <a:t>/~</a:t>
            </a:r>
            <a:r>
              <a:rPr lang="pt-BR" dirty="0" err="1"/>
              <a:t>joras</a:t>
            </a:r>
            <a:r>
              <a:rPr lang="pt-BR" dirty="0"/>
              <a:t>/disciplinas/07.1/</a:t>
            </a:r>
            <a:r>
              <a:rPr lang="pt-BR" dirty="0" err="1"/>
              <a:t>topicos</a:t>
            </a:r>
            <a:r>
              <a:rPr lang="pt-BR" dirty="0"/>
              <a:t>/</a:t>
            </a:r>
            <a:r>
              <a:rPr lang="pt-BR" dirty="0" err="1"/>
              <a:t>futebol.pdf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0" y="5817704"/>
            <a:ext cx="665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www.grc.nasa.gov</a:t>
            </a:r>
            <a:r>
              <a:rPr lang="pt-BR" dirty="0"/>
              <a:t>/</a:t>
            </a:r>
            <a:r>
              <a:rPr lang="pt-BR" dirty="0" err="1"/>
              <a:t>www</a:t>
            </a:r>
            <a:r>
              <a:rPr lang="pt-BR" dirty="0"/>
              <a:t>/k-12/</a:t>
            </a:r>
            <a:r>
              <a:rPr lang="pt-BR" dirty="0" err="1"/>
              <a:t>airplane</a:t>
            </a:r>
            <a:r>
              <a:rPr lang="pt-BR" dirty="0"/>
              <a:t>/</a:t>
            </a:r>
            <a:r>
              <a:rPr lang="pt-BR" dirty="0" err="1"/>
              <a:t>soclift.html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978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Baseando-se na falta do cobrada pelo jogador Roberto Carlos da seleção brasileira em 1997 contra a França, queremos descobrir que seria o angulo mínimo que ele teria que bater na bola para a falta passar por cima da barreira.</a:t>
            </a:r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que atuam na bola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8712" y="2222287"/>
            <a:ext cx="4837764" cy="363651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Força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pt-BR" dirty="0" smtClean="0"/>
              <a:t>Força</a:t>
            </a:r>
            <a:r>
              <a:rPr lang="en-US" dirty="0" smtClean="0"/>
              <a:t> de resistência do 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15"/>
              <p:cNvSpPr txBox="1"/>
              <p:nvPr/>
            </p:nvSpPr>
            <p:spPr>
              <a:xfrm>
                <a:off x="5656476" y="3948865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76" y="3948865"/>
                <a:ext cx="3812262" cy="6924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14"/>
              <p:cNvSpPr txBox="1"/>
              <p:nvPr/>
            </p:nvSpPr>
            <p:spPr>
              <a:xfrm>
                <a:off x="5656476" y="4785022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76" y="4785022"/>
                <a:ext cx="1970348" cy="7387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656476" y="350770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mbria Math"/>
                <a:cs typeface="Cambria Math"/>
              </a:rPr>
              <a:t>|</a:t>
            </a:r>
            <a:r>
              <a:rPr lang="pt-BR" dirty="0" err="1" smtClean="0">
                <a:latin typeface="Cambria Math"/>
                <a:cs typeface="Cambria Math"/>
              </a:rPr>
              <a:t>P</a:t>
            </a:r>
            <a:r>
              <a:rPr lang="pt-BR" dirty="0" smtClean="0">
                <a:latin typeface="Cambria Math"/>
                <a:cs typeface="Cambria Math"/>
              </a:rPr>
              <a:t>| = mg</a:t>
            </a:r>
            <a:endParaRPr lang="pt-BR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6919783" y="2366319"/>
            <a:ext cx="4176585" cy="288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b = raio da bola (29 cm)</a:t>
            </a:r>
          </a:p>
          <a:p>
            <a:pPr marL="285750" indent="-285750">
              <a:buFont typeface="Wingdings" charset="2"/>
              <a:buChar char="Ø"/>
            </a:pPr>
            <a:endParaRPr lang="pt-BR" dirty="0" smtClean="0"/>
          </a:p>
          <a:p>
            <a:pPr marL="285750" indent="-285750">
              <a:buFont typeface="Wingdings" charset="2"/>
              <a:buChar char="Ø"/>
            </a:pPr>
            <a:r>
              <a:rPr lang="pt-BR" dirty="0" smtClean="0"/>
              <a:t>s = rotaç</a:t>
            </a:r>
            <a:r>
              <a:rPr lang="en-US" dirty="0" smtClean="0"/>
              <a:t>ão da bola 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 = densidade do ar (+- 0,25)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 = velocidade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A =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</a:p>
          <a:p>
            <a:pPr marL="285750" indent="-285750">
              <a:buFont typeface="Wingdings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Diagrama de corpo livre</a:t>
            </a:r>
            <a:endParaRPr lang="en-US" dirty="0"/>
          </a:p>
        </p:txBody>
      </p:sp>
      <p:sp>
        <p:nvSpPr>
          <p:cNvPr id="9" name="Freeform 8"/>
          <p:cNvSpPr>
            <a:spLocks noChangeAspect="1"/>
          </p:cNvSpPr>
          <p:nvPr/>
        </p:nvSpPr>
        <p:spPr>
          <a:xfrm>
            <a:off x="2344672" y="2393351"/>
            <a:ext cx="6524235" cy="3671998"/>
          </a:xfrm>
          <a:custGeom>
            <a:avLst/>
            <a:gdLst>
              <a:gd name="connsiteX0" fmla="*/ 0 w 6313523"/>
              <a:gd name="connsiteY0" fmla="*/ 3553404 h 3553404"/>
              <a:gd name="connsiteX1" fmla="*/ 3187291 w 6313523"/>
              <a:gd name="connsiteY1" fmla="*/ 4 h 3553404"/>
              <a:gd name="connsiteX2" fmla="*/ 6313523 w 6313523"/>
              <a:gd name="connsiteY2" fmla="*/ 3528982 h 355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3523" h="3553404">
                <a:moveTo>
                  <a:pt x="0" y="3553404"/>
                </a:moveTo>
                <a:cubicBezTo>
                  <a:pt x="1067518" y="1778739"/>
                  <a:pt x="2135037" y="4074"/>
                  <a:pt x="3187291" y="4"/>
                </a:cubicBezTo>
                <a:cubicBezTo>
                  <a:pt x="4239545" y="-4066"/>
                  <a:pt x="5757884" y="2971346"/>
                  <a:pt x="6313523" y="352898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065840" y="5745956"/>
            <a:ext cx="654353" cy="939911"/>
            <a:chOff x="114989" y="3425867"/>
            <a:chExt cx="654353" cy="9399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26704" y="3811780"/>
            <a:ext cx="654353" cy="939911"/>
            <a:chOff x="114989" y="3425867"/>
            <a:chExt cx="654353" cy="939911"/>
          </a:xfrm>
        </p:grpSpPr>
        <p:grpSp>
          <p:nvGrpSpPr>
            <p:cNvPr id="28" name="Group 27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80599" y="2094868"/>
            <a:ext cx="654353" cy="939911"/>
            <a:chOff x="114989" y="3425867"/>
            <a:chExt cx="654353" cy="939911"/>
          </a:xfrm>
        </p:grpSpPr>
        <p:grpSp>
          <p:nvGrpSpPr>
            <p:cNvPr id="34" name="Group 33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6799" y="3711156"/>
            <a:ext cx="654353" cy="939911"/>
            <a:chOff x="114989" y="3425867"/>
            <a:chExt cx="654353" cy="939911"/>
          </a:xfrm>
        </p:grpSpPr>
        <p:grpSp>
          <p:nvGrpSpPr>
            <p:cNvPr id="40" name="Group 39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41730" y="5745956"/>
            <a:ext cx="654353" cy="939911"/>
            <a:chOff x="114989" y="3425867"/>
            <a:chExt cx="654353" cy="939911"/>
          </a:xfrm>
        </p:grpSpPr>
        <p:grpSp>
          <p:nvGrpSpPr>
            <p:cNvPr id="46" name="Group 45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3294172" y="4118064"/>
            <a:ext cx="302453" cy="53300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921373" y="2296114"/>
            <a:ext cx="64722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057174" y="3284758"/>
            <a:ext cx="372698" cy="647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8438952" y="5201884"/>
            <a:ext cx="372698" cy="745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989948" y="5999721"/>
            <a:ext cx="363892" cy="7140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35978" y="6200721"/>
            <a:ext cx="453970" cy="553998"/>
            <a:chOff x="1086854" y="2745075"/>
            <a:chExt cx="453970" cy="553998"/>
          </a:xfrm>
        </p:grpSpPr>
        <p:sp>
          <p:nvSpPr>
            <p:cNvPr id="62" name="TextBox 61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916094" y="4004265"/>
            <a:ext cx="453970" cy="553998"/>
            <a:chOff x="1086854" y="2745075"/>
            <a:chExt cx="453970" cy="553998"/>
          </a:xfrm>
        </p:grpSpPr>
        <p:sp>
          <p:nvSpPr>
            <p:cNvPr id="67" name="TextBox 66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67403" y="1926783"/>
            <a:ext cx="453970" cy="553998"/>
            <a:chOff x="1086854" y="2745075"/>
            <a:chExt cx="453970" cy="553998"/>
          </a:xfrm>
        </p:grpSpPr>
        <p:sp>
          <p:nvSpPr>
            <p:cNvPr id="70" name="TextBox 69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02887" y="3092697"/>
            <a:ext cx="453970" cy="553998"/>
            <a:chOff x="1086854" y="2745075"/>
            <a:chExt cx="453970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584665" y="5099625"/>
            <a:ext cx="453970" cy="553998"/>
            <a:chOff x="1086854" y="2745075"/>
            <a:chExt cx="453970" cy="553998"/>
          </a:xfrm>
        </p:grpSpPr>
        <p:sp>
          <p:nvSpPr>
            <p:cNvPr id="76" name="TextBox 75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974543" y="3446368"/>
            <a:ext cx="831067" cy="529576"/>
            <a:chOff x="120968" y="5839477"/>
            <a:chExt cx="831067" cy="529576"/>
          </a:xfrm>
        </p:grpSpPr>
        <p:sp>
          <p:nvSpPr>
            <p:cNvPr id="102" name="Rectangle 10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188651" y="3752652"/>
            <a:ext cx="831067" cy="529576"/>
            <a:chOff x="120968" y="5839477"/>
            <a:chExt cx="831067" cy="529576"/>
          </a:xfrm>
        </p:grpSpPr>
        <p:sp>
          <p:nvSpPr>
            <p:cNvPr id="116" name="Rectangle 115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80965" y="5682414"/>
            <a:ext cx="831067" cy="529576"/>
            <a:chOff x="120968" y="5839477"/>
            <a:chExt cx="831067" cy="529576"/>
          </a:xfrm>
        </p:grpSpPr>
        <p:sp>
          <p:nvSpPr>
            <p:cNvPr id="119" name="Rectangle 118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054259" y="2864385"/>
            <a:ext cx="831067" cy="529576"/>
            <a:chOff x="120968" y="5839477"/>
            <a:chExt cx="831067" cy="529576"/>
          </a:xfrm>
        </p:grpSpPr>
        <p:sp>
          <p:nvSpPr>
            <p:cNvPr id="122" name="Rectangle 12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893098" y="3673219"/>
            <a:ext cx="831067" cy="529576"/>
            <a:chOff x="120968" y="5839477"/>
            <a:chExt cx="831067" cy="529576"/>
          </a:xfrm>
        </p:grpSpPr>
        <p:sp>
          <p:nvSpPr>
            <p:cNvPr id="125" name="Rectangle 124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130" name="Straight Arrow Connector 129"/>
          <p:cNvCxnSpPr/>
          <p:nvPr/>
        </p:nvCxnSpPr>
        <p:spPr>
          <a:xfrm flipV="1">
            <a:off x="3614703" y="4118064"/>
            <a:ext cx="452989" cy="328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606257" y="2296114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429872" y="3982259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867388" y="6040475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6066769" y="1926783"/>
            <a:ext cx="831067" cy="529576"/>
            <a:chOff x="120968" y="5839477"/>
            <a:chExt cx="831067" cy="529576"/>
          </a:xfrm>
        </p:grpSpPr>
        <p:sp>
          <p:nvSpPr>
            <p:cNvPr id="138" name="Rectangle 137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405115" y="5745956"/>
            <a:ext cx="831067" cy="529576"/>
            <a:chOff x="120968" y="5839477"/>
            <a:chExt cx="831067" cy="529576"/>
          </a:xfrm>
        </p:grpSpPr>
        <p:sp>
          <p:nvSpPr>
            <p:cNvPr id="141" name="Rectangle 140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362856" y="1829543"/>
            <a:ext cx="2466109" cy="2652028"/>
            <a:chOff x="9362856" y="1829543"/>
            <a:chExt cx="2466109" cy="2652028"/>
          </a:xfrm>
        </p:grpSpPr>
        <p:grpSp>
          <p:nvGrpSpPr>
            <p:cNvPr id="150" name="Group 149"/>
            <p:cNvGrpSpPr/>
            <p:nvPr/>
          </p:nvGrpSpPr>
          <p:grpSpPr>
            <a:xfrm>
              <a:off x="9366485" y="1829543"/>
              <a:ext cx="2462480" cy="1908181"/>
              <a:chOff x="9366485" y="1744066"/>
              <a:chExt cx="2462480" cy="1908181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>
                <a:off x="10148043" y="3484950"/>
                <a:ext cx="137993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10150699" y="2076317"/>
                <a:ext cx="0" cy="1404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11527981" y="3282915"/>
                <a:ext cx="300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y</a:t>
                </a:r>
                <a:endParaRPr lang="en-US" dirty="0" smtClean="0">
                  <a:solidFill>
                    <a:schemeClr val="accent1"/>
                  </a:solidFill>
                  <a:latin typeface="Cambria Math"/>
                  <a:cs typeface="Cambria Math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0007070" y="174406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</a:rPr>
                  <a:t>z</a:t>
                </a:r>
                <a:endParaRPr lang="en-US" dirty="0">
                  <a:solidFill>
                    <a:srgbClr val="00C6BB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9366485" y="2955061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 flipH="1">
              <a:off x="9551151" y="3565794"/>
              <a:ext cx="596892" cy="623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9362856" y="41122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x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sp>
        <p:nvSpPr>
          <p:cNvPr id="166" name="Donut 165"/>
          <p:cNvSpPr>
            <a:spLocks noChangeAspect="1"/>
          </p:cNvSpPr>
          <p:nvPr/>
        </p:nvSpPr>
        <p:spPr>
          <a:xfrm>
            <a:off x="2461840" y="357822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7" name="Donut 166"/>
          <p:cNvSpPr>
            <a:spLocks noChangeAspect="1"/>
          </p:cNvSpPr>
          <p:nvPr/>
        </p:nvSpPr>
        <p:spPr>
          <a:xfrm>
            <a:off x="5555417" y="3024629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8" name="Donut 167"/>
          <p:cNvSpPr>
            <a:spLocks noChangeAspect="1"/>
          </p:cNvSpPr>
          <p:nvPr/>
        </p:nvSpPr>
        <p:spPr>
          <a:xfrm>
            <a:off x="6717837" y="3858025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9" name="Donut 168"/>
          <p:cNvSpPr>
            <a:spLocks noChangeAspect="1"/>
          </p:cNvSpPr>
          <p:nvPr/>
        </p:nvSpPr>
        <p:spPr>
          <a:xfrm>
            <a:off x="8046304" y="576800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2513157" y="3630626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46147" y="5602293"/>
            <a:ext cx="831067" cy="529576"/>
            <a:chOff x="846147" y="5602293"/>
            <a:chExt cx="831067" cy="529576"/>
          </a:xfrm>
        </p:grpSpPr>
        <p:grpSp>
          <p:nvGrpSpPr>
            <p:cNvPr id="112" name="Group 111"/>
            <p:cNvGrpSpPr/>
            <p:nvPr/>
          </p:nvGrpSpPr>
          <p:grpSpPr>
            <a:xfrm>
              <a:off x="846147" y="5602293"/>
              <a:ext cx="831067" cy="529576"/>
              <a:chOff x="120968" y="5839477"/>
              <a:chExt cx="831067" cy="529576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33669" y="5999721"/>
                <a:ext cx="8183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F</a:t>
                </a:r>
                <a:r>
                  <a:rPr lang="en-US" baseline="-25000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magnu</a:t>
                </a:r>
                <a:r>
                  <a:rPr lang="en-US" baseline="-25000" dirty="0">
                    <a:solidFill>
                      <a:schemeClr val="accent1"/>
                    </a:solidFill>
                  </a:rPr>
                  <a:t>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20968" y="5839477"/>
                <a:ext cx="378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  <a:latin typeface="Cambria Math"/>
                    <a:cs typeface="Cambria Math"/>
                  </a:rPr>
                  <a:t>→</a:t>
                </a:r>
                <a:endParaRPr lang="en-US" dirty="0">
                  <a:solidFill>
                    <a:srgbClr val="00C6BB"/>
                  </a:solidFill>
                  <a:latin typeface="Cambria Math"/>
                  <a:cs typeface="Cambria Math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1233253" y="5781633"/>
              <a:ext cx="179999" cy="189992"/>
              <a:chOff x="1404363" y="5784540"/>
              <a:chExt cx="179999" cy="189992"/>
            </a:xfrm>
          </p:grpSpPr>
          <p:sp>
            <p:nvSpPr>
              <p:cNvPr id="165" name="Donut 164"/>
              <p:cNvSpPr>
                <a:spLocks noChangeAspect="1"/>
              </p:cNvSpPr>
              <p:nvPr/>
            </p:nvSpPr>
            <p:spPr>
              <a:xfrm>
                <a:off x="1404363" y="5784540"/>
                <a:ext cx="179999" cy="189992"/>
              </a:xfrm>
              <a:prstGeom prst="donut">
                <a:avLst>
                  <a:gd name="adj" fmla="val 4965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00C6BB"/>
                  </a:solidFill>
                </a:endParaRPr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>
                <a:off x="1459365" y="5842658"/>
                <a:ext cx="76613" cy="720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72" name="Oval 171"/>
          <p:cNvSpPr>
            <a:spLocks noChangeAspect="1"/>
          </p:cNvSpPr>
          <p:nvPr/>
        </p:nvSpPr>
        <p:spPr>
          <a:xfrm>
            <a:off x="5606257" y="308923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6766292" y="391025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8094811" y="5834200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35978" y="5533691"/>
            <a:ext cx="536593" cy="518549"/>
            <a:chOff x="4607665" y="5493212"/>
            <a:chExt cx="536593" cy="518549"/>
          </a:xfrm>
        </p:grpSpPr>
        <p:grpSp>
          <p:nvGrpSpPr>
            <p:cNvPr id="10" name="Group 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03" name="Donut 10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8" name="Group 7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6" name="Freeform 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067692" y="4188931"/>
            <a:ext cx="536593" cy="518549"/>
            <a:chOff x="4607665" y="5493212"/>
            <a:chExt cx="536593" cy="518549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33" name="Donut 132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34" name="Group 133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43" name="Freeform 142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46" name="Freeform 145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29" name="TextBox 128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192178" y="3446982"/>
            <a:ext cx="536593" cy="518549"/>
            <a:chOff x="4607665" y="5493212"/>
            <a:chExt cx="536593" cy="51854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55" name="Donut 154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56" name="Group 155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57" name="Freeform 156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58" name="Freeform 157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53" name="TextBox 152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607197" y="4466401"/>
            <a:ext cx="536593" cy="518549"/>
            <a:chOff x="4607665" y="5493212"/>
            <a:chExt cx="536593" cy="518549"/>
          </a:xfrm>
        </p:grpSpPr>
        <p:grpSp>
          <p:nvGrpSpPr>
            <p:cNvPr id="160" name="Group 159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76" name="Donut 175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77" name="Group 176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78" name="Freeform 177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79" name="Freeform 178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61" name="TextBox 160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7914096" y="6151693"/>
            <a:ext cx="536593" cy="518549"/>
            <a:chOff x="4607665" y="5493212"/>
            <a:chExt cx="536593" cy="518549"/>
          </a:xfrm>
        </p:grpSpPr>
        <p:grpSp>
          <p:nvGrpSpPr>
            <p:cNvPr id="181" name="Group 180"/>
            <p:cNvGrpSpPr/>
            <p:nvPr/>
          </p:nvGrpSpPr>
          <p:grpSpPr>
            <a:xfrm>
              <a:off x="4964259" y="5637418"/>
              <a:ext cx="179999" cy="189992"/>
              <a:chOff x="4091887" y="5489822"/>
              <a:chExt cx="179999" cy="189992"/>
            </a:xfrm>
          </p:grpSpPr>
          <p:sp>
            <p:nvSpPr>
              <p:cNvPr id="184" name="Donut 183"/>
              <p:cNvSpPr>
                <a:spLocks noChangeAspect="1"/>
              </p:cNvSpPr>
              <p:nvPr/>
            </p:nvSpPr>
            <p:spPr>
              <a:xfrm>
                <a:off x="4091887" y="5489822"/>
                <a:ext cx="179999" cy="189992"/>
              </a:xfrm>
              <a:prstGeom prst="donut">
                <a:avLst>
                  <a:gd name="adj" fmla="val 4965"/>
                </a:avLst>
              </a:prstGeom>
              <a:ln>
                <a:solidFill>
                  <a:srgbClr val="EFB25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000000"/>
                    </a:solidFill>
                  </a:ln>
                  <a:solidFill>
                    <a:srgbClr val="FF6600"/>
                  </a:solidFill>
                </a:endParaRPr>
              </a:p>
            </p:txBody>
          </p:sp>
          <p:grpSp>
            <p:nvGrpSpPr>
              <p:cNvPr id="185" name="Group 184"/>
              <p:cNvGrpSpPr>
                <a:grpSpLocks noChangeAspect="1"/>
              </p:cNvGrpSpPr>
              <p:nvPr/>
            </p:nvGrpSpPr>
            <p:grpSpPr>
              <a:xfrm>
                <a:off x="4130929" y="5532418"/>
                <a:ext cx="102047" cy="108000"/>
                <a:chOff x="4006850" y="5130800"/>
                <a:chExt cx="101601" cy="114300"/>
              </a:xfrm>
            </p:grpSpPr>
            <p:sp>
              <p:nvSpPr>
                <p:cNvPr id="186" name="Freeform 185"/>
                <p:cNvSpPr/>
                <p:nvPr/>
              </p:nvSpPr>
              <p:spPr>
                <a:xfrm>
                  <a:off x="4006850" y="5130800"/>
                  <a:ext cx="101600" cy="114300"/>
                </a:xfrm>
                <a:custGeom>
                  <a:avLst/>
                  <a:gdLst>
                    <a:gd name="connsiteX0" fmla="*/ 0 w 101600"/>
                    <a:gd name="connsiteY0" fmla="*/ 0 h 114300"/>
                    <a:gd name="connsiteX1" fmla="*/ 101600 w 101600"/>
                    <a:gd name="connsiteY1" fmla="*/ 114300 h 114300"/>
                    <a:gd name="connsiteX2" fmla="*/ 101600 w 101600"/>
                    <a:gd name="connsiteY2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600" h="114300">
                      <a:moveTo>
                        <a:pt x="0" y="0"/>
                      </a:moveTo>
                      <a:lnTo>
                        <a:pt x="101600" y="114300"/>
                      </a:lnTo>
                      <a:lnTo>
                        <a:pt x="101600" y="114300"/>
                      </a:ln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187" name="Freeform 186"/>
                <p:cNvSpPr/>
                <p:nvPr/>
              </p:nvSpPr>
              <p:spPr>
                <a:xfrm>
                  <a:off x="4006851" y="5130800"/>
                  <a:ext cx="101600" cy="111125"/>
                </a:xfrm>
                <a:custGeom>
                  <a:avLst/>
                  <a:gdLst>
                    <a:gd name="connsiteX0" fmla="*/ 0 w 117475"/>
                    <a:gd name="connsiteY0" fmla="*/ 111125 h 111125"/>
                    <a:gd name="connsiteX1" fmla="*/ 117475 w 117475"/>
                    <a:gd name="connsiteY1" fmla="*/ 0 h 11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475" h="111125">
                      <a:moveTo>
                        <a:pt x="0" y="111125"/>
                      </a:moveTo>
                      <a:cubicBezTo>
                        <a:pt x="47889" y="64293"/>
                        <a:pt x="95779" y="17462"/>
                        <a:pt x="117475" y="0"/>
                      </a:cubicBezTo>
                    </a:path>
                  </a:pathLst>
                </a:custGeom>
                <a:ln>
                  <a:solidFill>
                    <a:srgbClr val="EFB25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rgbClr val="FF6600"/>
                    </a:solidFill>
                  </a:endParaRPr>
                </a:p>
              </p:txBody>
            </p:sp>
          </p:grpSp>
        </p:grpSp>
        <p:sp>
          <p:nvSpPr>
            <p:cNvPr id="182" name="TextBox 181"/>
            <p:cNvSpPr txBox="1"/>
            <p:nvPr/>
          </p:nvSpPr>
          <p:spPr>
            <a:xfrm>
              <a:off x="4621893" y="564242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F</a:t>
              </a:r>
              <a:r>
                <a:rPr lang="pt-BR" baseline="-25000" dirty="0" err="1" smtClean="0">
                  <a:solidFill>
                    <a:schemeClr val="accent4"/>
                  </a:solidFill>
                  <a:latin typeface="Cambria Math"/>
                  <a:cs typeface="Cambria Math"/>
                </a:rPr>
                <a:t>ar</a:t>
              </a:r>
              <a:endParaRPr lang="pt-BR" dirty="0">
                <a:solidFill>
                  <a:schemeClr val="accent4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607665" y="5493212"/>
              <a:ext cx="3780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EFB251"/>
                  </a:solidFill>
                  <a:latin typeface="Cambria Math"/>
                  <a:cs typeface="Cambria Math"/>
                </a:rPr>
                <a:t>→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38488" y="5895812"/>
            <a:ext cx="653989" cy="629706"/>
            <a:chOff x="235408" y="3289999"/>
            <a:chExt cx="653989" cy="62970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564472" y="3409870"/>
              <a:ext cx="245528" cy="50302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35408" y="3289999"/>
              <a:ext cx="443364" cy="543464"/>
              <a:chOff x="898417" y="3553234"/>
              <a:chExt cx="443364" cy="54346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917266" y="3727366"/>
                <a:ext cx="424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>
                    <a:latin typeface="Cambria Math"/>
                    <a:cs typeface="Cambria Math"/>
                  </a:rPr>
                  <a:t>V</a:t>
                </a:r>
                <a:r>
                  <a:rPr lang="pt-BR" baseline="-25000" dirty="0">
                    <a:latin typeface="Cambria Math"/>
                    <a:cs typeface="Cambria Math"/>
                  </a:rPr>
                  <a:t>O</a:t>
                </a:r>
                <a:endParaRPr lang="pt-BR" dirty="0">
                  <a:latin typeface="Cambria Math"/>
                  <a:cs typeface="Cambria Math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98417" y="3553234"/>
                <a:ext cx="378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mbria Math"/>
                    <a:cs typeface="Cambria Math"/>
                  </a:rPr>
                  <a:t>→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>
              <a:off x="564472" y="3912896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cxnSpLocks noChangeAspect="1"/>
            </p:cNvCxnSpPr>
            <p:nvPr/>
          </p:nvCxnSpPr>
          <p:spPr>
            <a:xfrm flipV="1">
              <a:off x="62162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cxnSpLocks noChangeAspect="1"/>
            </p:cNvCxnSpPr>
            <p:nvPr/>
          </p:nvCxnSpPr>
          <p:spPr>
            <a:xfrm flipV="1">
              <a:off x="67877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cxnSpLocks noChangeAspect="1"/>
            </p:cNvCxnSpPr>
            <p:nvPr/>
          </p:nvCxnSpPr>
          <p:spPr>
            <a:xfrm flipV="1">
              <a:off x="735922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cxnSpLocks noChangeAspect="1"/>
            </p:cNvCxnSpPr>
            <p:nvPr/>
          </p:nvCxnSpPr>
          <p:spPr>
            <a:xfrm flipV="1">
              <a:off x="796247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cxnSpLocks noChangeAspect="1"/>
            </p:cNvCxnSpPr>
            <p:nvPr/>
          </p:nvCxnSpPr>
          <p:spPr>
            <a:xfrm flipV="1">
              <a:off x="853397" y="3913041"/>
              <a:ext cx="36000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Freeform 64"/>
            <p:cNvSpPr/>
            <p:nvPr/>
          </p:nvSpPr>
          <p:spPr>
            <a:xfrm>
              <a:off x="622300" y="3816350"/>
              <a:ext cx="62141" cy="92075"/>
            </a:xfrm>
            <a:custGeom>
              <a:avLst/>
              <a:gdLst>
                <a:gd name="connsiteX0" fmla="*/ 0 w 62141"/>
                <a:gd name="connsiteY0" fmla="*/ 0 h 92075"/>
                <a:gd name="connsiteX1" fmla="*/ 60325 w 62141"/>
                <a:gd name="connsiteY1" fmla="*/ 25400 h 92075"/>
                <a:gd name="connsiteX2" fmla="*/ 47625 w 62141"/>
                <a:gd name="connsiteY2" fmla="*/ 92075 h 9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141" h="92075">
                  <a:moveTo>
                    <a:pt x="0" y="0"/>
                  </a:moveTo>
                  <a:cubicBezTo>
                    <a:pt x="26194" y="5027"/>
                    <a:pt x="52388" y="10054"/>
                    <a:pt x="60325" y="25400"/>
                  </a:cubicBezTo>
                  <a:cubicBezTo>
                    <a:pt x="68262" y="40746"/>
                    <a:pt x="47625" y="92075"/>
                    <a:pt x="47625" y="92075"/>
                  </a:cubicBezTo>
                </a:path>
              </a:pathLst>
            </a:custGeom>
            <a:ln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FFFFF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04374" y="3719650"/>
              <a:ext cx="27443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 err="1" smtClean="0"/>
                <a:t>Θ</a:t>
              </a:r>
              <a:endParaRPr lang="pt-BR" sz="700" dirty="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3909281" y="3602032"/>
            <a:ext cx="831067" cy="529576"/>
            <a:chOff x="120968" y="5839477"/>
            <a:chExt cx="831067" cy="529576"/>
          </a:xfrm>
        </p:grpSpPr>
        <p:sp>
          <p:nvSpPr>
            <p:cNvPr id="194" name="Rectangle 193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Movimento da bola em três dimensões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11" y="1971305"/>
            <a:ext cx="6155376" cy="46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X</a:t>
            </a:r>
          </a:p>
        </p:txBody>
      </p:sp>
      <p:pic>
        <p:nvPicPr>
          <p:cNvPr id="7" name="Picture 6" descr="Grafico Posições 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7" y="2653376"/>
            <a:ext cx="6083987" cy="3133517"/>
          </a:xfrm>
          <a:prstGeom prst="rect">
            <a:avLst/>
          </a:prstGeom>
        </p:spPr>
      </p:pic>
      <p:pic>
        <p:nvPicPr>
          <p:cNvPr id="9" name="Picture 8" descr="Visão Banco de reserv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34" y="2653376"/>
            <a:ext cx="5834814" cy="3133517"/>
          </a:xfrm>
          <a:prstGeom prst="rect">
            <a:avLst/>
          </a:prstGeom>
        </p:spPr>
      </p:pic>
      <p:grpSp>
        <p:nvGrpSpPr>
          <p:cNvPr id="32" name="Group 17"/>
          <p:cNvGrpSpPr/>
          <p:nvPr/>
        </p:nvGrpSpPr>
        <p:grpSpPr>
          <a:xfrm>
            <a:off x="1328330" y="6067223"/>
            <a:ext cx="4756367" cy="790777"/>
            <a:chOff x="1705175" y="5857735"/>
            <a:chExt cx="4756367" cy="7907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10"/>
                <p:cNvSpPr txBox="1"/>
                <p:nvPr/>
              </p:nvSpPr>
              <p:spPr>
                <a:xfrm>
                  <a:off x="1705175" y="5980124"/>
                  <a:ext cx="4756367" cy="668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 smtClean="0"/>
                    <a:t>X: </a:t>
                  </a:r>
                  <a:r>
                    <a:rPr lang="pt-BR" sz="2400" dirty="0" err="1" smtClean="0"/>
                    <a:t>F</a:t>
                  </a:r>
                  <a:r>
                    <a:rPr lang="pt-BR" sz="2400" baseline="-25000" dirty="0" err="1" smtClean="0"/>
                    <a:t>ar</a:t>
                  </a:r>
                  <a:r>
                    <a:rPr lang="pt-BR" sz="2400" dirty="0" smtClean="0"/>
                    <a:t>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pt-BR" sz="2400" dirty="0" smtClean="0"/>
                    <a:t>+ </a:t>
                  </a:r>
                  <a:r>
                    <a:rPr lang="pt-BR" sz="2400" dirty="0" err="1" smtClean="0"/>
                    <a:t>F</a:t>
                  </a:r>
                  <a:r>
                    <a:rPr lang="pt-BR" sz="2400" baseline="-25000" dirty="0" err="1" smtClean="0"/>
                    <a:t>magnus</a:t>
                  </a:r>
                  <a:r>
                    <a:rPr lang="pt-BR" sz="2400" dirty="0" smtClean="0"/>
                    <a:t> 𝑤 </a:t>
                  </a:r>
                  <a:r>
                    <a:rPr lang="pt-BR" sz="2400" dirty="0" err="1" smtClean="0"/>
                    <a:t>x</a:t>
                  </a:r>
                  <a:r>
                    <a:rPr lang="pt-BR" sz="24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a14:m>
                  <a:r>
                    <a:rPr lang="pt-BR" sz="2400" dirty="0" smtClean="0"/>
                    <a:t>  = m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40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bg-BG" sz="240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pt-BR" sz="2400" dirty="0"/>
                </a:p>
              </p:txBody>
            </p:sp>
          </mc:Choice>
          <mc:Fallback>
            <p:sp>
              <p:nvSpPr>
                <p:cNvPr id="33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5175" y="5980124"/>
                  <a:ext cx="4756367" cy="6683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051" b="-636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11"/>
            <p:cNvSpPr txBox="1"/>
            <p:nvPr/>
          </p:nvSpPr>
          <p:spPr>
            <a:xfrm>
              <a:off x="2034276" y="5857735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35" name="TextBox 12"/>
            <p:cNvSpPr txBox="1"/>
            <p:nvPr/>
          </p:nvSpPr>
          <p:spPr>
            <a:xfrm>
              <a:off x="3227246" y="586961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/>
                  <a:cs typeface="Cambria Math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4362006" y="6038928"/>
              <a:ext cx="242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 smtClean="0"/>
                <a:t>ˆ</a:t>
              </a:r>
              <a:endParaRPr lang="pt-BR" dirty="0" smtClean="0"/>
            </a:p>
          </p:txBody>
        </p:sp>
        <p:sp>
          <p:nvSpPr>
            <p:cNvPr id="38" name="TextBox 15"/>
            <p:cNvSpPr txBox="1"/>
            <p:nvPr/>
          </p:nvSpPr>
          <p:spPr>
            <a:xfrm>
              <a:off x="2753148" y="6049647"/>
              <a:ext cx="250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dirty="0" smtClean="0"/>
                <a:t>ˆ</a:t>
              </a:r>
              <a:endParaRPr lang="pt-BR" dirty="0" smtClean="0"/>
            </a:p>
          </p:txBody>
        </p:sp>
      </p:grpSp>
      <p:sp>
        <p:nvSpPr>
          <p:cNvPr id="4" name="Retângulo 3"/>
          <p:cNvSpPr/>
          <p:nvPr/>
        </p:nvSpPr>
        <p:spPr>
          <a:xfrm>
            <a:off x="4461780" y="624841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ˆ</a:t>
            </a:r>
          </a:p>
        </p:txBody>
      </p:sp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" name="Picture 3" descr="Grafico Posições 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0" y="2586018"/>
            <a:ext cx="6515992" cy="3373935"/>
          </a:xfrm>
          <a:prstGeom prst="rect">
            <a:avLst/>
          </a:prstGeom>
        </p:spPr>
      </p:pic>
      <p:pic>
        <p:nvPicPr>
          <p:cNvPr id="7" name="Picture 6" descr="Visão Roberto Car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92" y="2480185"/>
            <a:ext cx="5067300" cy="3708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13878" y="5959953"/>
            <a:ext cx="4507131" cy="762238"/>
            <a:chOff x="1705175" y="5886274"/>
            <a:chExt cx="4507131" cy="7622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705175" y="5980124"/>
                  <a:ext cx="4507131" cy="668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y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: </a:t>
                  </a:r>
                  <a:r>
                    <a:rPr lang="pt-BR" sz="24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F</a:t>
                  </a:r>
                  <a:r>
                    <a:rPr lang="pt-BR" sz="2400" baseline="-250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ar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- 𝑣</a:t>
                  </a:r>
                  <a:r>
                    <a:rPr lang="pt-BR" sz="2400" baseline="-25000" dirty="0" err="1">
                      <a:latin typeface="Cambria Math" charset="0"/>
                      <a:ea typeface="Cambria Math" charset="0"/>
                      <a:cs typeface="Cambria Math" charset="0"/>
                    </a:rPr>
                    <a:t>y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 + F</a:t>
                  </a:r>
                  <a:r>
                    <a:rPr lang="pt-BR" sz="2400" baseline="-250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magnus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𝑤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 </a:t>
                  </a:r>
                  <a:r>
                    <a:rPr lang="pt-BR" sz="24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x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 𝑣</a:t>
                  </a:r>
                  <a:r>
                    <a:rPr lang="pt-BR" sz="2400" baseline="-25000" dirty="0" err="1" smtClean="0">
                      <a:latin typeface="Cambria Math" charset="0"/>
                      <a:ea typeface="Cambria Math" charset="0"/>
                      <a:cs typeface="Cambria Math" charset="0"/>
                    </a:rPr>
                    <a:t>y</a:t>
                  </a:r>
                  <a:r>
                    <a:rPr lang="pt-BR" sz="2400" dirty="0" smtClean="0">
                      <a:latin typeface="Cambria Math" charset="0"/>
                      <a:ea typeface="Cambria Math" charset="0"/>
                      <a:cs typeface="Cambria Math" charset="0"/>
                    </a:rPr>
                    <a:t>  = </a:t>
                  </a:r>
                  <a:r>
                    <a:rPr lang="pt-BR" sz="2400" dirty="0">
                      <a:latin typeface="Cambria Math" charset="0"/>
                      <a:ea typeface="Cambria Math" charset="0"/>
                      <a:cs typeface="Cambria Math" charset="0"/>
                    </a:rPr>
                    <a:t>m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bg-BG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pt-BR" sz="24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5175" y="5980124"/>
                  <a:ext cx="4507131" cy="6683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65" b="-636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2005140" y="5888222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 charset="0"/>
                  <a:ea typeface="Cambria Math" charset="0"/>
                  <a:cs typeface="Cambria Math" charset="0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00236" y="5886274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FF"/>
                  </a:solidFill>
                  <a:latin typeface="Cambria Math" charset="0"/>
                  <a:ea typeface="Cambria Math" charset="0"/>
                  <a:cs typeface="Cambria Math" charset="0"/>
                </a:rPr>
                <a:t>→</a:t>
              </a:r>
              <a:endParaRPr lang="en-US" sz="2400" dirty="0">
                <a:solidFill>
                  <a:srgbClr val="FFFFFF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82917" y="6005348"/>
              <a:ext cx="27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>
                  <a:latin typeface="Cambria Math" charset="0"/>
                  <a:ea typeface="Cambria Math" charset="0"/>
                  <a:cs typeface="Cambria Math" charset="0"/>
                </a:rPr>
                <a:t>ˆ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76535" y="6016652"/>
              <a:ext cx="27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>
                  <a:latin typeface="Cambria Math" charset="0"/>
                  <a:ea typeface="Cambria Math" charset="0"/>
                  <a:cs typeface="Cambria Math" charset="0"/>
                </a:rPr>
                <a:t>ˆ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31075" y="6029904"/>
              <a:ext cx="272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>
                  <a:latin typeface="Cambria Math" charset="0"/>
                  <a:ea typeface="Cambria Math" charset="0"/>
                  <a:cs typeface="Cambria Math" charset="0"/>
                </a:rPr>
                <a:t>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2286</TotalTime>
  <Words>277</Words>
  <Application>Microsoft Macintosh PowerPoint</Application>
  <PresentationFormat>Widescreen</PresentationFormat>
  <Paragraphs>116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Cambria Math</vt:lpstr>
      <vt:lpstr>Century Gothic</vt:lpstr>
      <vt:lpstr>Wingdings</vt:lpstr>
      <vt:lpstr>Wingdings 2</vt:lpstr>
      <vt:lpstr>Citável</vt:lpstr>
      <vt:lpstr>Projeto 3 – Física no esporte</vt:lpstr>
      <vt:lpstr>COMO O ÂNGULO DO CHUTE ALTERA A TRAJETÓRIA DA BOLA?</vt:lpstr>
      <vt:lpstr>Forças que atuam na bola</vt:lpstr>
      <vt:lpstr>Forças </vt:lpstr>
      <vt:lpstr>Diagrama de corpo livre</vt:lpstr>
      <vt:lpstr>Validação</vt:lpstr>
      <vt:lpstr>Movimento da bola em três dimensões</vt:lpstr>
      <vt:lpstr>Gráficos eixo X</vt:lpstr>
      <vt:lpstr>Gráficos eixo Y </vt:lpstr>
      <vt:lpstr>Gráficos eixo Z</vt:lpstr>
      <vt:lpstr>Então, qual o menor ângulo que ele poderia ter chutado a bola?</vt:lpstr>
      <vt:lpstr>REFERENCIAS 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wesley bauerle</cp:lastModifiedBy>
  <cp:revision>55</cp:revision>
  <dcterms:created xsi:type="dcterms:W3CDTF">2016-06-02T19:02:45Z</dcterms:created>
  <dcterms:modified xsi:type="dcterms:W3CDTF">2016-06-08T13:11:48Z</dcterms:modified>
</cp:coreProperties>
</file>